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</p:sldIdLst>
  <p:sldSz cx="9144000" cy="5143500" type="screen16x9"/>
  <p:notesSz cx="6858000" cy="9144000"/>
  <p:embeddedFontLst>
    <p:embeddedFont>
      <p:font typeface="Arvo" panose="020B0604020202020204" charset="0"/>
      <p:regular r:id="rId68"/>
      <p:bold r:id="rId69"/>
      <p:italic r:id="rId70"/>
      <p:boldItalic r:id="rId71"/>
    </p:embeddedFont>
    <p:embeddedFont>
      <p:font typeface="Overlock" panose="020B0604020202020204" charset="0"/>
      <p:regular r:id="rId72"/>
      <p:bold r:id="rId73"/>
      <p:italic r:id="rId74"/>
      <p:boldItalic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  <p:embeddedFont>
      <p:font typeface="Roboto Condensed Light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6" roundtripDataSignature="AMtx7mjQmm/V8Iz233pLlN+XLDpMVkPf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FC7C83-5921-4D92-8ACA-178912E8BC7C}">
  <a:tblStyle styleId="{39FC7C83-5921-4D92-8ACA-178912E8BC7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9FA847-6A1C-4B0A-885B-CCD4B066C7B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0210E9-4EE5-4E76-AE22-89F419F7902F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11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11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11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11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11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11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11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1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12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12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12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12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1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44" name="Google Shape;44;p1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2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" name="Google Shape;45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6" name="Google Shape;46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grpSp>
        <p:nvGrpSpPr>
          <p:cNvPr id="62" name="Google Shape;62;p1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12" Type="http://schemas.openxmlformats.org/officeDocument/2006/relationships/slide" Target="slide3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slide" Target="slide33.xml"/><Relationship Id="rId4" Type="http://schemas.openxmlformats.org/officeDocument/2006/relationships/slide" Target="slide39.xml"/><Relationship Id="rId9" Type="http://schemas.openxmlformats.org/officeDocument/2006/relationships/image" Target="../media/image36.png"/><Relationship Id="rId14" Type="http://schemas.openxmlformats.org/officeDocument/2006/relationships/slide" Target="slide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3.xml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slide" Target="slide25.xml"/><Relationship Id="rId10" Type="http://schemas.openxmlformats.org/officeDocument/2006/relationships/slide" Target="slide27.xml"/><Relationship Id="rId4" Type="http://schemas.openxmlformats.org/officeDocument/2006/relationships/slide" Target="slide17.xml"/><Relationship Id="rId9" Type="http://schemas.openxmlformats.org/officeDocument/2006/relationships/image" Target="../media/image42.png"/><Relationship Id="rId1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2400"/>
              <a:t>APLICACIÓN MULTIPLATAFORMA DE SEGUIMIENTO PARA LOS ANIMALES SILVESTRES DEL CENTRO DE EDUCACION AMBIENTAL DE LA GOBERNACIÓN</a:t>
            </a:r>
            <a:endParaRPr/>
          </a:p>
        </p:txBody>
      </p:sp>
      <p:sp>
        <p:nvSpPr>
          <p:cNvPr id="83" name="Google Shape;83;p1"/>
          <p:cNvSpPr txBox="1"/>
          <p:nvPr/>
        </p:nvSpPr>
        <p:spPr>
          <a:xfrm>
            <a:off x="4255008" y="4203384"/>
            <a:ext cx="53157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Postulante: Ludwing Armijo Saavedra	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3280" y="2386776"/>
            <a:ext cx="1816608" cy="1816608"/>
          </a:xfrm>
          <a:prstGeom prst="flowChartManualInpu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255008" y="4625022"/>
            <a:ext cx="48889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Santa Cruz- Junio 2022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00" name="Google Shape;300;p2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23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4">
            <a:alphaModFix/>
          </a:blip>
          <a:srcRect l="5375" r="7633"/>
          <a:stretch/>
        </p:blipFill>
        <p:spPr>
          <a:xfrm rot="5400000">
            <a:off x="-69435" y="2296459"/>
            <a:ext cx="3034388" cy="19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 rotWithShape="1">
          <a:blip r:embed="rId5">
            <a:alphaModFix/>
          </a:blip>
          <a:srcRect l="8017"/>
          <a:stretch/>
        </p:blipFill>
        <p:spPr>
          <a:xfrm rot="5400000">
            <a:off x="2153304" y="2359504"/>
            <a:ext cx="3002186" cy="183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6">
            <a:alphaModFix/>
          </a:blip>
          <a:srcRect l="12873" r="5468"/>
          <a:stretch/>
        </p:blipFill>
        <p:spPr>
          <a:xfrm rot="5400000">
            <a:off x="4230795" y="2308585"/>
            <a:ext cx="3034388" cy="196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7">
            <a:alphaModFix/>
          </a:blip>
          <a:srcRect l="7632" r="7634"/>
          <a:stretch/>
        </p:blipFill>
        <p:spPr>
          <a:xfrm rot="5400000">
            <a:off x="6506628" y="2046571"/>
            <a:ext cx="2241484" cy="14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8">
            <a:alphaModFix/>
          </a:blip>
          <a:srcRect l="7633" r="11525"/>
          <a:stretch/>
        </p:blipFill>
        <p:spPr>
          <a:xfrm rot="5400000">
            <a:off x="6860223" y="2460793"/>
            <a:ext cx="2138527" cy="1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FORMULACIÓN DEL PROBLEMA</a:t>
            </a:r>
            <a:endParaRPr sz="1600"/>
          </a:p>
        </p:txBody>
      </p:sp>
      <p:sp>
        <p:nvSpPr>
          <p:cNvPr id="325" name="Google Shape;325;p24"/>
          <p:cNvSpPr txBox="1">
            <a:spLocks noGrp="1"/>
          </p:cNvSpPr>
          <p:nvPr>
            <p:ph type="body" idx="1"/>
          </p:nvPr>
        </p:nvSpPr>
        <p:spPr>
          <a:xfrm>
            <a:off x="814274" y="1537988"/>
            <a:ext cx="6998797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CÓMO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SE PUEDE MEJORAR EL SEGUIMIENTO PARA LOS ANIMALES SILVESTRES DEL CENTRO DE EDUCACION AMBIENTAL DE LA GOBERNACIÓN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28" name="Google Shape;328;p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2" name="Google Shape;342;p24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"/>
          <p:cNvSpPr/>
          <p:nvPr/>
        </p:nvSpPr>
        <p:spPr>
          <a:xfrm>
            <a:off x="5593306" y="3439856"/>
            <a:ext cx="3348372" cy="557722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•Modelar e implementar el nuevo sistema.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"/>
          <p:cNvSpPr/>
          <p:nvPr/>
        </p:nvSpPr>
        <p:spPr>
          <a:xfrm>
            <a:off x="5593378" y="2869933"/>
            <a:ext cx="3348300" cy="714438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•Comprender la arquitectura, tecnologías, metodologías y paradigmas a utilizar.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OBJETIVOS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pSp>
        <p:nvGrpSpPr>
          <p:cNvPr id="351" name="Google Shape;351;p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52" name="Google Shape;352;p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p5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7" name="Google Shape;367;p5"/>
          <p:cNvSpPr/>
          <p:nvPr/>
        </p:nvSpPr>
        <p:spPr>
          <a:xfrm>
            <a:off x="318586" y="1373920"/>
            <a:ext cx="4284476" cy="342038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DC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una aplicación multiplataforma de seguimiento para los animales silvestres del Centro de Educación Ambiental de la Gobernación.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>
            <a:off x="5593306" y="1701694"/>
            <a:ext cx="3348372" cy="1033893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Analizar los sistemas existentes para el manejo de información Determinar los requerimientos para el funcionamiento del software.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"/>
          <p:cNvSpPr/>
          <p:nvPr/>
        </p:nvSpPr>
        <p:spPr>
          <a:xfrm>
            <a:off x="5593461" y="1215437"/>
            <a:ext cx="3348372" cy="387464"/>
          </a:xfrm>
          <a:prstGeom prst="roundRect">
            <a:avLst>
              <a:gd name="adj" fmla="val 16667"/>
            </a:avLst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5593306" y="3856012"/>
            <a:ext cx="3359694" cy="508847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•Realizar pruebas con usuarios.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"/>
          <p:cNvSpPr/>
          <p:nvPr/>
        </p:nvSpPr>
        <p:spPr>
          <a:xfrm>
            <a:off x="5593306" y="2464701"/>
            <a:ext cx="3348372" cy="536288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•Investigar tecnologías existentes y herramientas de Aplicación Multiplataforma.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JUSTIFICACION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grpSp>
        <p:nvGrpSpPr>
          <p:cNvPr id="378" name="Google Shape;378;p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79" name="Google Shape;379;p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p6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43" y="2293386"/>
            <a:ext cx="2400780" cy="177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/>
          <p:nvPr/>
        </p:nvSpPr>
        <p:spPr>
          <a:xfrm>
            <a:off x="1155396" y="1868390"/>
            <a:ext cx="1149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Tecnológica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" descr="Servicio de apoyo a empresas en la justificacion de sus ayudas ya concedi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3237" y="2252407"/>
            <a:ext cx="2370410" cy="177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"/>
          <p:cNvSpPr txBox="1"/>
          <p:nvPr/>
        </p:nvSpPr>
        <p:spPr>
          <a:xfrm>
            <a:off x="4121651" y="1877297"/>
            <a:ext cx="6735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" descr="Cómo cuidar el medio ambiente - 10 acciones y consejos"/>
          <p:cNvPicPr preferRelativeResize="0"/>
          <p:nvPr/>
        </p:nvPicPr>
        <p:blipFill rotWithShape="1">
          <a:blip r:embed="rId6">
            <a:alphaModFix/>
          </a:blip>
          <a:srcRect l="21035" r="21036"/>
          <a:stretch/>
        </p:blipFill>
        <p:spPr>
          <a:xfrm>
            <a:off x="6213379" y="2158079"/>
            <a:ext cx="1708660" cy="19664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"/>
          <p:cNvSpPr txBox="1"/>
          <p:nvPr/>
        </p:nvSpPr>
        <p:spPr>
          <a:xfrm>
            <a:off x="6334781" y="1940186"/>
            <a:ext cx="1587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Medio Ambiental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METODOLOGÍA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grpSp>
        <p:nvGrpSpPr>
          <p:cNvPr id="406" name="Google Shape;406;p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07" name="Google Shape;407;p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" name="Google Shape;421;p7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2" name="Google Shape;4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609" y="1942006"/>
            <a:ext cx="5090790" cy="28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 txBox="1"/>
          <p:nvPr/>
        </p:nvSpPr>
        <p:spPr>
          <a:xfrm>
            <a:off x="2922106" y="1582640"/>
            <a:ext cx="20697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METODOLOGIA PUDS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MARCO TEÓRICO REFERENCIAL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grpSp>
        <p:nvGrpSpPr>
          <p:cNvPr id="430" name="Google Shape;430;p2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31" name="Google Shape;431;p2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5" name="Google Shape;445;p27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6" name="Google Shape;446;p27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915" y="3350625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843" y="176243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7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15759" y="3350624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5843" y="3350625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15759" y="1762431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29759" y="1762431"/>
            <a:ext cx="2286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MARCO TEÓRICO CONCEPTUAL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grpSp>
        <p:nvGrpSpPr>
          <p:cNvPr id="458" name="Google Shape;458;p2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59" name="Google Shape;459;p2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26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4" name="Google Shape;474;p26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1612" y="1778551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6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9806" y="333060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6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9806" y="177828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6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8938" y="1778280"/>
            <a:ext cx="2286000" cy="1285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FB61D42A-6B17-4222-8617-6C37BD0DB5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458619"/>
                  </p:ext>
                </p:extLst>
              </p:nvPr>
            </p:nvGraphicFramePr>
            <p:xfrm>
              <a:off x="2690382" y="3394910"/>
              <a:ext cx="2286000" cy="1285875"/>
            </p:xfrm>
            <a:graphic>
              <a:graphicData uri="http://schemas.microsoft.com/office/powerpoint/2016/slidezoom">
                <pslz:sldZm>
                  <pslz:sldZmObj sldId="278" cId="0">
                    <pslz:zmPr id="{D57502B5-3DF8-4834-92B0-93377B39F97B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3" name="Vista general de diapositiva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B61D42A-6B17-4222-8617-6C37BD0DB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90382" y="3394910"/>
                <a:ext cx="2286000" cy="128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A162C151-D20B-497E-BFCF-09822B0A7A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4311328"/>
                  </p:ext>
                </p:extLst>
              </p:nvPr>
            </p:nvGraphicFramePr>
            <p:xfrm>
              <a:off x="404382" y="3398217"/>
              <a:ext cx="2286000" cy="1285875"/>
            </p:xfrm>
            <a:graphic>
              <a:graphicData uri="http://schemas.microsoft.com/office/powerpoint/2016/slidezoom">
                <pslz:sldZm>
                  <pslz:sldZmObj sldId="280" cId="0">
                    <pslz:zmPr id="{05A61734-7813-4817-9CEB-0D56BF8292C8}" returnToParent="0" transitionDur="1000" showBg="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5" name="Vista general de diapositiva 4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A162C151-D20B-497E-BFCF-09822B0A7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4382" y="3398217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85" name="Google Shape;485;p28"/>
          <p:cNvSpPr txBox="1"/>
          <p:nvPr/>
        </p:nvSpPr>
        <p:spPr>
          <a:xfrm>
            <a:off x="3776382" y="282577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648" y="1386657"/>
            <a:ext cx="1566703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492" name="Google Shape;492;p29"/>
          <p:cNvPicPr preferRelativeResize="0"/>
          <p:nvPr/>
        </p:nvPicPr>
        <p:blipFill rotWithShape="1">
          <a:blip r:embed="rId3">
            <a:alphaModFix/>
          </a:blip>
          <a:srcRect l="10916" t="18476" r="10916"/>
          <a:stretch/>
        </p:blipFill>
        <p:spPr>
          <a:xfrm>
            <a:off x="-1012509" y="0"/>
            <a:ext cx="1116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3778815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UML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495" name="Google Shape;495;p29" descr="Jerarquí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224" y="1000379"/>
            <a:ext cx="1731551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01" name="Google Shape;501;p30"/>
          <p:cNvSpPr txBox="1"/>
          <p:nvPr/>
        </p:nvSpPr>
        <p:spPr>
          <a:xfrm>
            <a:off x="3849902" y="295336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0" descr="Elefa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648" y="1386657"/>
            <a:ext cx="1566703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INTRODUCCIÓN</a:t>
            </a:r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l="10083" t="37177" r="10342" b="32271"/>
          <a:stretch/>
        </p:blipFill>
        <p:spPr>
          <a:xfrm>
            <a:off x="1084595" y="1346291"/>
            <a:ext cx="1735366" cy="6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932" y="2415793"/>
            <a:ext cx="3295469" cy="171116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94" name="Google Shape;94;p4"/>
          <p:cNvSpPr/>
          <p:nvPr/>
        </p:nvSpPr>
        <p:spPr>
          <a:xfrm>
            <a:off x="3697648" y="3111095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3513" y="4134322"/>
            <a:ext cx="1681962" cy="10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226932" y="4267209"/>
            <a:ext cx="34506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4 de Diciembre</a:t>
            </a:r>
            <a:r>
              <a:rPr lang="en-GB" sz="1000" b="0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6697" y="2042847"/>
            <a:ext cx="36509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EDUCACION AMBIENTAL</a:t>
            </a:r>
            <a:endParaRPr sz="7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 descr="Rescatan animales silvestres y en peligro de extinción de la hacienda del  exalcalde de Warnes | Los Tiempos"/>
          <p:cNvPicPr preferRelativeResize="0"/>
          <p:nvPr/>
        </p:nvPicPr>
        <p:blipFill rotWithShape="1">
          <a:blip r:embed="rId6">
            <a:alphaModFix/>
          </a:blip>
          <a:srcRect l="9723" r="9335"/>
          <a:stretch/>
        </p:blipFill>
        <p:spPr>
          <a:xfrm>
            <a:off x="4387365" y="1700531"/>
            <a:ext cx="1927666" cy="132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7365" y="3271373"/>
            <a:ext cx="1927666" cy="128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6540" y="2202631"/>
            <a:ext cx="2422570" cy="18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4131897" y="3012451"/>
            <a:ext cx="24376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4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Huertos en Casa Este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176456" y="1288029"/>
            <a:ext cx="43484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Recuperación de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Especies Amenazadas (CREA)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453188" y="1588494"/>
            <a:ext cx="25892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4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Atención y Derivación (CAD)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74459" y="39174"/>
            <a:ext cx="1868003" cy="143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l="5743" r="5743"/>
          <a:stretch/>
        </p:blipFill>
        <p:spPr>
          <a:xfrm>
            <a:off x="-27502" y="-44068"/>
            <a:ext cx="9183412" cy="518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3759516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PHP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11" name="Google Shape;5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224" y="1000379"/>
            <a:ext cx="1731551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3849902" y="295336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382" y="1386657"/>
            <a:ext cx="1591235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524" name="Google Shape;524;p33"/>
          <p:cNvPicPr preferRelativeResize="0"/>
          <p:nvPr/>
        </p:nvPicPr>
        <p:blipFill rotWithShape="1">
          <a:blip r:embed="rId3">
            <a:alphaModFix/>
          </a:blip>
          <a:srcRect t="7647" b="7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3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3778817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MySQL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0080" y="823355"/>
            <a:ext cx="1765239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3530466" y="2964054"/>
            <a:ext cx="208306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ANGULAR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776382" y="1224030"/>
            <a:ext cx="1591235" cy="159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540" name="Google Shape;540;p35"/>
          <p:cNvPicPr preferRelativeResize="0"/>
          <p:nvPr/>
        </p:nvPicPr>
        <p:blipFill rotWithShape="1">
          <a:blip r:embed="rId3">
            <a:alphaModFix/>
          </a:blip>
          <a:srcRect l="5449" t="10787" r="19345" b="1078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5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3887554" y="2731930"/>
            <a:ext cx="13688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IONIC</a:t>
            </a:r>
            <a:endParaRPr sz="3600" b="0" i="0" u="none" strike="noStrike" cap="none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3689380" y="1004684"/>
            <a:ext cx="1567066" cy="156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2911904" y="2979839"/>
            <a:ext cx="3320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Overlock"/>
                <a:sym typeface="Overlock"/>
              </a:rPr>
              <a:t>IONIC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776380" y="1266560"/>
            <a:ext cx="1591235" cy="159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t="24477"/>
          <a:stretch/>
        </p:blipFill>
        <p:spPr>
          <a:xfrm>
            <a:off x="-1541054" y="-31201"/>
            <a:ext cx="12226108" cy="51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58" name="Google Shape;558;p37"/>
          <p:cNvSpPr txBox="1"/>
          <p:nvPr/>
        </p:nvSpPr>
        <p:spPr>
          <a:xfrm>
            <a:off x="1888907" y="2470835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FLUTTER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59" name="Google Shape;55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8778" y="584261"/>
            <a:ext cx="1765239" cy="176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2911903" y="2571750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APLICACIÓN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38" descr="Smartph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8777" y="685308"/>
            <a:ext cx="1886442" cy="188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572" name="Google Shape;572;p39"/>
          <p:cNvPicPr preferRelativeResize="0"/>
          <p:nvPr/>
        </p:nvPicPr>
        <p:blipFill rotWithShape="1">
          <a:blip r:embed="rId3">
            <a:alphaModFix/>
          </a:blip>
          <a:srcRect t="3050" b="3050"/>
          <a:stretch/>
        </p:blipFill>
        <p:spPr>
          <a:xfrm>
            <a:off x="-833046" y="-1010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1888908" y="1762699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APLICACIÓN 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75" name="Google Shape;57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952" y="154603"/>
            <a:ext cx="1608096" cy="160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9" descr="Principales tipos de aplicaciones y ejemplos - App Desig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1698" y="2409030"/>
            <a:ext cx="4380603" cy="292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82" name="Google Shape;582;p40"/>
          <p:cNvSpPr txBox="1"/>
          <p:nvPr/>
        </p:nvSpPr>
        <p:spPr>
          <a:xfrm>
            <a:off x="2911903" y="2571750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C.E.A.</a:t>
            </a:r>
            <a:endParaRPr sz="1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83" name="Google Shape;583;p40" descr="Centro educativo con relleno sólido"/>
          <p:cNvPicPr preferRelativeResize="0"/>
          <p:nvPr/>
        </p:nvPicPr>
        <p:blipFill rotWithShape="1">
          <a:blip r:embed="rId3">
            <a:alphaModFix/>
          </a:blip>
          <a:srcRect t="46874" b="1"/>
          <a:stretch/>
        </p:blipFill>
        <p:spPr>
          <a:xfrm>
            <a:off x="3628777" y="1569568"/>
            <a:ext cx="1886442" cy="100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PLANTEAMIENTO DEL PROBLEMA</a:t>
            </a:r>
            <a:endParaRPr sz="160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111" name="Google Shape;111;p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12" name="Google Shape;112;p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" name="Google Shape;126;p3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" descr="Mano Bolígrafo Escribir - Foto gratis en Pixab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887" y="2286898"/>
            <a:ext cx="3285984" cy="2464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28" name="Google Shape;128;p3" descr="Cuándo me llamarán?': denuncian las innumerables citas médicas que quedan  archivadas en el hospit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638" y="1548942"/>
            <a:ext cx="3854724" cy="22584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29" name="Google Shape;129;p3" descr="¡No lo olvide! Hasta mañana hay tiempo de hacer el segundo pago parcial de ren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7481" y="2390705"/>
            <a:ext cx="3681739" cy="19252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dk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589" name="Google Shape;589;p41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1" name="Google Shape;591;p41"/>
          <p:cNvSpPr txBox="1"/>
          <p:nvPr/>
        </p:nvSpPr>
        <p:spPr>
          <a:xfrm>
            <a:off x="1888907" y="2470703"/>
            <a:ext cx="536618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CENTRO DE EDUCACIÓN AMBIENTAL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92" name="Google Shape;592;p41" descr="Centro educativo con relleno sólido"/>
          <p:cNvPicPr preferRelativeResize="0"/>
          <p:nvPr/>
        </p:nvPicPr>
        <p:blipFill rotWithShape="1">
          <a:blip r:embed="rId4">
            <a:alphaModFix/>
          </a:blip>
          <a:srcRect t="46874" b="1"/>
          <a:stretch/>
        </p:blipFill>
        <p:spPr>
          <a:xfrm>
            <a:off x="3628778" y="1569568"/>
            <a:ext cx="1886442" cy="100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2911905" y="3007693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DERIVACIÓN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99" name="Google Shape;599;p42" descr="Imagen de cascada de agu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155" y="1610003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 descr="Tig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510" y="1396929"/>
            <a:ext cx="521682" cy="52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606" name="Google Shape;606;p43"/>
          <p:cNvPicPr preferRelativeResize="0"/>
          <p:nvPr/>
        </p:nvPicPr>
        <p:blipFill rotWithShape="1">
          <a:blip r:embed="rId3">
            <a:alphaModFix/>
          </a:blip>
          <a:srcRect l="1850" r="1851"/>
          <a:stretch/>
        </p:blipFill>
        <p:spPr>
          <a:xfrm>
            <a:off x="-813996" y="-1010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3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1888907" y="2571750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DERIVACIÓN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09" name="Google Shape;609;p43" descr="Imagen de cascada de agu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174060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3" descr="Tig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3509" y="960986"/>
            <a:ext cx="521682" cy="52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2632976" y="2951940"/>
            <a:ext cx="38780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TRANSLOCACIÓN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17" name="Google Shape;617;p44" descr="Camión volque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5377" y="1498497"/>
            <a:ext cx="1613246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4" descr="Jiraf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02" y="1977655"/>
            <a:ext cx="270929" cy="27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4946" y="-12009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5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1888907" y="2470703"/>
            <a:ext cx="53661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TRANSLOCACIÓN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27" name="Google Shape;627;p45" descr="Camión volque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5" y="1073013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 descr="Jiraf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1112" y="1453203"/>
            <a:ext cx="318655" cy="31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2911904" y="2769111"/>
            <a:ext cx="3320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SEGUIMIENTO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35" name="Google Shape;635;p46" descr="Lista de comprobac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153" y="1371421"/>
            <a:ext cx="1397690" cy="139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641" name="Google Shape;641;p47"/>
          <p:cNvPicPr preferRelativeResize="0"/>
          <p:nvPr/>
        </p:nvPicPr>
        <p:blipFill rotWithShape="1">
          <a:blip r:embed="rId3">
            <a:alphaModFix/>
          </a:blip>
          <a:srcRect t="7870" b="7869"/>
          <a:stretch/>
        </p:blipFill>
        <p:spPr>
          <a:xfrm>
            <a:off x="-775896" y="-1391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43" name="Google Shape;643;p47"/>
          <p:cNvSpPr txBox="1"/>
          <p:nvPr/>
        </p:nvSpPr>
        <p:spPr>
          <a:xfrm>
            <a:off x="1888907" y="2571750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TIPOS DE SEGUIMIENTO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44" name="Google Shape;644;p47" descr="Lista de comprobació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073013"/>
            <a:ext cx="1397690" cy="139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2900498" y="2571750"/>
            <a:ext cx="33429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C.A.D.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51" name="Google Shape;651;p48" descr="Centro educativo con relleno sólido"/>
          <p:cNvPicPr preferRelativeResize="0"/>
          <p:nvPr/>
        </p:nvPicPr>
        <p:blipFill rotWithShape="1">
          <a:blip r:embed="rId3">
            <a:alphaModFix/>
          </a:blip>
          <a:srcRect b="34967"/>
          <a:stretch/>
        </p:blipFill>
        <p:spPr>
          <a:xfrm>
            <a:off x="3600447" y="1023932"/>
            <a:ext cx="1943097" cy="126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 descr="Médico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1400" y="1252532"/>
            <a:ext cx="533400" cy="50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dk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00" y="0"/>
            <a:ext cx="9144000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59" name="Google Shape;659;p49"/>
          <p:cNvSpPr txBox="1"/>
          <p:nvPr/>
        </p:nvSpPr>
        <p:spPr>
          <a:xfrm>
            <a:off x="1029441" y="2571750"/>
            <a:ext cx="716231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CENTRO DE ATENCIÓN Y DERIVACIÓN</a:t>
            </a:r>
            <a:endParaRPr sz="1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60" name="Google Shape;660;p49" descr="Centro educativo con relleno sólido"/>
          <p:cNvPicPr preferRelativeResize="0"/>
          <p:nvPr/>
        </p:nvPicPr>
        <p:blipFill rotWithShape="1">
          <a:blip r:embed="rId4">
            <a:alphaModFix/>
          </a:blip>
          <a:srcRect b="34967"/>
          <a:stretch/>
        </p:blipFill>
        <p:spPr>
          <a:xfrm>
            <a:off x="3600449" y="941410"/>
            <a:ext cx="1943097" cy="126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9" descr="Médico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1404" y="1170010"/>
            <a:ext cx="533400" cy="50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262626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/>
          <p:nvPr/>
        </p:nvSpPr>
        <p:spPr>
          <a:xfrm>
            <a:off x="2092036" y="59889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67" name="Google Shape;667;p50" descr="Mo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014" y="1406238"/>
            <a:ext cx="1407969" cy="140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0"/>
          <p:cNvSpPr txBox="1"/>
          <p:nvPr/>
        </p:nvSpPr>
        <p:spPr>
          <a:xfrm>
            <a:off x="2900499" y="2814207"/>
            <a:ext cx="334299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RECEPCIÓN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37" name="Google Shape;137;p1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l="5710" r="12019" b="2595"/>
          <a:stretch/>
        </p:blipFill>
        <p:spPr>
          <a:xfrm rot="5400000">
            <a:off x="4390190" y="2383808"/>
            <a:ext cx="2953919" cy="200296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8627"/>
              </a:srgbClr>
            </a:outerShdw>
          </a:effectLst>
        </p:spPr>
      </p:pic>
      <p:pic>
        <p:nvPicPr>
          <p:cNvPr id="152" name="Google Shape;152;p18" descr="Habilitan refugios para animales silvestres afectados por el incendio en la  Chiquitanía | Los Tiempos"/>
          <p:cNvPicPr preferRelativeResize="0"/>
          <p:nvPr/>
        </p:nvPicPr>
        <p:blipFill rotWithShape="1">
          <a:blip r:embed="rId4">
            <a:alphaModFix/>
          </a:blip>
          <a:srcRect l="6913" r="14370"/>
          <a:stretch/>
        </p:blipFill>
        <p:spPr>
          <a:xfrm>
            <a:off x="435752" y="2047132"/>
            <a:ext cx="3363737" cy="23857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8627"/>
              </a:srgbClr>
            </a:outerShdw>
          </a:effectLst>
        </p:spPr>
      </p:pic>
      <p:sp>
        <p:nvSpPr>
          <p:cNvPr id="153" name="Google Shape;153;p18"/>
          <p:cNvSpPr/>
          <p:nvPr/>
        </p:nvSpPr>
        <p:spPr>
          <a:xfrm>
            <a:off x="4098972" y="2919441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508777" y="1348887"/>
            <a:ext cx="7494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ACTA DE RECEPCIÓN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5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674" name="Google Shape;674;p51" descr="The Stinkiest Bird Around! — Life Gone Wild"/>
          <p:cNvPicPr preferRelativeResize="0"/>
          <p:nvPr/>
        </p:nvPicPr>
        <p:blipFill rotWithShape="1">
          <a:blip r:embed="rId3">
            <a:alphaModFix/>
          </a:blip>
          <a:srcRect t="6004" b="9570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/>
          <p:nvPr/>
        </p:nvSpPr>
        <p:spPr>
          <a:xfrm>
            <a:off x="7497267" y="4740023"/>
            <a:ext cx="16081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Pájaro de Hoatzin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77" name="Google Shape;677;p51" descr="Mo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174059"/>
            <a:ext cx="1397690" cy="139769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1"/>
          <p:cNvSpPr txBox="1"/>
          <p:nvPr/>
        </p:nvSpPr>
        <p:spPr>
          <a:xfrm>
            <a:off x="990841" y="2571749"/>
            <a:ext cx="71623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RECEPCIÓN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684" name="Google Shape;68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grpSp>
        <p:nvGrpSpPr>
          <p:cNvPr id="685" name="Google Shape;685;p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686" name="Google Shape;686;p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0" name="Google Shape;700;p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701" name="Google Shape;701;p2"/>
          <p:cNvGraphicFramePr/>
          <p:nvPr>
            <p:extLst>
              <p:ext uri="{D42A27DB-BD31-4B8C-83A1-F6EECF244321}">
                <p14:modId xmlns:p14="http://schemas.microsoft.com/office/powerpoint/2010/main" val="945998029"/>
              </p:ext>
            </p:extLst>
          </p:nvPr>
        </p:nvGraphicFramePr>
        <p:xfrm>
          <a:off x="460654" y="1644650"/>
          <a:ext cx="7157350" cy="3053080"/>
        </p:xfrm>
        <a:graphic>
          <a:graphicData uri="http://schemas.openxmlformats.org/drawingml/2006/table">
            <a:tbl>
              <a:tblPr firstRow="1" bandRow="1">
                <a:tableStyleId>{F30210E9-4EE5-4E76-AE22-89F419F7902F}</a:tableStyleId>
              </a:tblPr>
              <a:tblGrid>
                <a:gridCol w="35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Objetivo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: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Identificar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requerimientos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cliente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relación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Aplicación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Multiplataforma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Seguimiento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Para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 dirty="0" err="1">
                          <a:sym typeface="Arial"/>
                        </a:rPr>
                        <a:t>Fecha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: 04 de </a:t>
                      </a:r>
                      <a:r>
                        <a:rPr lang="en-GB" sz="1200" u="none" strike="noStrike" cap="none" dirty="0" err="1">
                          <a:sym typeface="Arial"/>
                        </a:rPr>
                        <a:t>marzo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 del 2022</a:t>
                      </a:r>
                      <a:endParaRPr sz="12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Hora Inicial: 21:00 Hora Final: 22:30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Entrevistado(a): Marcelino López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Cargo: Licenciado en Biología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Entrevistador(a) Ludwing Armijo Saavedra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Cargo: Estudiante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99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1.- ¿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Ambiental? 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El Centro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 Municipal es un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edificio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público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ejemplo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decisión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política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enfocada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sector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ambiental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mismo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cumple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funciones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enmarcadas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protección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medio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enfocando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sus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esfuerzos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principalmente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materia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actividad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se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desarrolla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manera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planificada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sistematizada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la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visión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generar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conciencia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valor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perdurará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tiempo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nos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acerca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ser una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sociedad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como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principio fundamental,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cuidado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respeto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por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Medio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707" name="Google Shape;707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graphicFrame>
        <p:nvGraphicFramePr>
          <p:cNvPr id="708" name="Google Shape;708;p14"/>
          <p:cNvGraphicFramePr/>
          <p:nvPr>
            <p:extLst>
              <p:ext uri="{D42A27DB-BD31-4B8C-83A1-F6EECF244321}">
                <p14:modId xmlns:p14="http://schemas.microsoft.com/office/powerpoint/2010/main" val="2144800299"/>
              </p:ext>
            </p:extLst>
          </p:nvPr>
        </p:nvGraphicFramePr>
        <p:xfrm>
          <a:off x="460654" y="1436100"/>
          <a:ext cx="7157350" cy="3200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2.-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Es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programa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medio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ambiental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se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encarga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principalmente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realizar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rescates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albergarlos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refugio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3.-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Dónde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está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ubicada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Está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ubicado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3er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anillo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avenida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Francisco Mora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Cuándo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fundado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fundado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11 de mayo del 2016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5.-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visión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Mejorar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bienestar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acabar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crueldad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negligencia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hacia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ellos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con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cría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descontrolada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abandono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mismos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través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rescates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rehabilitación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tratamiento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veterinario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6.-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son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objetivos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 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Fomentar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buen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al medio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así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como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prevenir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abandono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maltrato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hacia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servicios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ofrece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protección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la fauna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Entregas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voluntarias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Evaluación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tratamiento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rehabilitación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animal.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Reubicación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714" name="Google Shape;714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graphicFrame>
        <p:nvGraphicFramePr>
          <p:cNvPr id="715" name="Google Shape;715;p15"/>
          <p:cNvGraphicFramePr/>
          <p:nvPr>
            <p:extLst>
              <p:ext uri="{D42A27DB-BD31-4B8C-83A1-F6EECF244321}">
                <p14:modId xmlns:p14="http://schemas.microsoft.com/office/powerpoint/2010/main" val="1581098310"/>
              </p:ext>
            </p:extLst>
          </p:nvPr>
        </p:nvGraphicFramePr>
        <p:xfrm>
          <a:off x="460654" y="1423400"/>
          <a:ext cx="7157350" cy="1669975"/>
        </p:xfrm>
        <a:graphic>
          <a:graphicData uri="http://schemas.openxmlformats.org/drawingml/2006/table">
            <a:tbl>
              <a:tblPr firstRow="1" bandRow="1">
                <a:tableStyleId>{F30210E9-4EE5-4E76-AE22-89F419F7902F}</a:tableStyleId>
              </a:tblPr>
              <a:tblGrid>
                <a:gridCol w="71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8. - ¿Como es la forma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 que se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trabaja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cuando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conocen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animal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afectado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Se le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realiza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un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diagnóstico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un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registro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previo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animal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para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luego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introducirlo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espacios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reservados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refugio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cargos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las personas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aportan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datos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las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planillas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seguimiento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Los cargos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funcionarios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son: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Recepcionista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Veterinario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Derivador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CRONOGRAMA DE ACTIVIDADES</a:t>
            </a:r>
            <a:endParaRPr/>
          </a:p>
        </p:txBody>
      </p:sp>
      <p:sp>
        <p:nvSpPr>
          <p:cNvPr id="721" name="Google Shape;721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722" name="Google Shape;722;p16"/>
          <p:cNvPicPr preferRelativeResize="0"/>
          <p:nvPr/>
        </p:nvPicPr>
        <p:blipFill rotWithShape="1">
          <a:blip r:embed="rId3">
            <a:alphaModFix/>
          </a:blip>
          <a:srcRect b="28685"/>
          <a:stretch/>
        </p:blipFill>
        <p:spPr>
          <a:xfrm>
            <a:off x="139525" y="1380469"/>
            <a:ext cx="7478475" cy="3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LISTADO DE NECESIDADES Y CARACTERÍSTICAS</a:t>
            </a:r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graphicFrame>
        <p:nvGraphicFramePr>
          <p:cNvPr id="729" name="Google Shape;729;p17"/>
          <p:cNvGraphicFramePr/>
          <p:nvPr>
            <p:extLst>
              <p:ext uri="{D42A27DB-BD31-4B8C-83A1-F6EECF244321}">
                <p14:modId xmlns:p14="http://schemas.microsoft.com/office/powerpoint/2010/main" val="1161981623"/>
              </p:ext>
            </p:extLst>
          </p:nvPr>
        </p:nvGraphicFramePr>
        <p:xfrm>
          <a:off x="180753" y="1329068"/>
          <a:ext cx="7538500" cy="3266125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364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Necesidades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de los usuarios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Nombre, Primer apellido, segundo apellido, cargo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del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expediente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IDExpediente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animal,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fecha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PlanillasAlmacenadas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del Acta de Recepción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Numero de Acta, Fecha, Hora.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de atención; Entrega, Rescate o Decomiso. LugarDFERDA; Munipio, Barrio, Calle/Avenida, N°Casa. LugarDPA; Municipio, Barrio, Calle/Avenida, Empresa/Institucion, Areas. Especies Procedentes de la Atencion; N°, Nombre Cientifico, Nombre Común, Edad (N, I-J, J-A) Sexo (M, H, I) Observaciones (Estado del animal, Peso, Medida si es posible) funcionario Recepcionante; Nombre, Firma, C.I. Persona (Entidad) que efectua la entrega; Nombre, Telf, C.I.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 de la Historia Clínica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Fecha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Hora,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Comun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Edad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Anamnesis,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Mucosas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RevExterna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PruebasComplementarias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DiagnosticoPresuntivo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DiagnosticoConfirmado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Medico,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Firma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Hidratación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;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Reposición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Mantenimiento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Perdidas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Tratamiento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;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Fármaco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Dosis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Vía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Hora.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LISTADO DE NECESIDADES Y CARACTERÍSTICAS</a:t>
            </a:r>
            <a:endParaRPr/>
          </a:p>
        </p:txBody>
      </p:sp>
      <p:sp>
        <p:nvSpPr>
          <p:cNvPr id="735" name="Google Shape;735;p5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graphicFrame>
        <p:nvGraphicFramePr>
          <p:cNvPr id="736" name="Google Shape;736;p52"/>
          <p:cNvGraphicFramePr/>
          <p:nvPr/>
        </p:nvGraphicFramePr>
        <p:xfrm>
          <a:off x="180753" y="138223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376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2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 Ficha de translocación del Fauna silvestre.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N°, Fecha (Dia, Mes, Año) Hora(24hrs) TranslocacionGrupal, TranslocacionIndividual, Cantidad. InformacionDelIndividuo. Especie, Codigos, Sexo (M, H, I) Estado Etario. InformacionComplementaria, FueNecesario(SI,No) InformacionEspacialDeTranslocacion(REQUERIDO); Departamento, Provincia, Municipio, Localidad, GeoReferenciado, Coordenadas(UTM), Altitud(msnm), Ecotopo.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del Acta de Derivación. Fauna Silvestre.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Nro, Ciudad, Fecha; Dia, Mes, Año, Hora, Al, Nro, Especie, Descripcion/Estado, Cantidad. Funcionario Recepcionante; Nombre, Entidad. FuncionarioQueEntrega; Nombre, Entidad.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 Ficha de Deceso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Fecha (Día, Mes, Año), NombreDelCentro, Modalidad (CAD, CR, ZOO, X, RT) InformacionDelEjemplar; Especie, Individuo, Codigo, Sexo (M, H, I) Edad, FechaDeDeceso. CausaDelDeceso, DiagnosticoFinal, FirmaDirector, AclaracionDeFirma.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ALCANCE DEL SISTEMA (ENTRADA, PROCESO Y SALIDA)</a:t>
            </a:r>
            <a:endParaRPr/>
          </a:p>
        </p:txBody>
      </p:sp>
      <p:sp>
        <p:nvSpPr>
          <p:cNvPr id="742" name="Google Shape;742;p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graphicFrame>
        <p:nvGraphicFramePr>
          <p:cNvPr id="743" name="Google Shape;743;p53"/>
          <p:cNvGraphicFramePr/>
          <p:nvPr/>
        </p:nvGraphicFramePr>
        <p:xfrm>
          <a:off x="138222" y="137159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24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2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Entrada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Proceso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Salida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animal silvestre recepcionado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Acta de Recepción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donde fue la entrega, rescate o decomiso del animal y de su procedencia 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ubicación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 la persona que efectúa la entrega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persona que realiza la entrega del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 la salud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diagnóstico y exámenes al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Historia Clínica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a donde será translocado 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lugar a donde será destinado.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Ficha Translocación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a donde será derivado 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lugar a donde será destinado.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acta de Derivación de Fauna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deceso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causa del deceso del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Ficha de Deceso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00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funcionario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funcionario que realiza la planilla de acta de recepción, historia clínica, ficha de translocación, acta de derivación y ficha de deceso.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personal administrativo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IDENTIFICACIÓN Y DESCRIPCIÓN GENERAL DE LOS ACTORES</a:t>
            </a:r>
            <a:endParaRPr/>
          </a:p>
        </p:txBody>
      </p:sp>
      <p:sp>
        <p:nvSpPr>
          <p:cNvPr id="749" name="Google Shape;749;p54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6713576" cy="300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Administrador: El usuario de tipo administrador, tiene los permisos para gestionar las funcionalidades de el personal y también gestiona a los usuarios.</a:t>
            </a:r>
            <a:endParaRPr/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Recepcionista: Es el usuario con rol de recepcionista el cual tendrá acceso a funciones propias del registro de datos en el Acta de Recepción.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Veterinario: Es el usuario con rol de Veterinario el cual tendrá acceso a funciones propias del registro de datos en la Historia Medica o la Ficha de Decesos.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Derivador: Es el usuario con el rol de Derivador el cual tendrá acceso a funciones propias del registro de datos en la ficha de derivación o translocación.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750" name="Google Shape;750;p5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56" name="Google Shape;756;p5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graphicFrame>
        <p:nvGraphicFramePr>
          <p:cNvPr id="757" name="Google Shape;757;p55"/>
          <p:cNvGraphicFramePr/>
          <p:nvPr/>
        </p:nvGraphicFramePr>
        <p:xfrm>
          <a:off x="143288" y="138658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44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1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150">
                <a:tc rowSpan="5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Usuarios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Buscar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8" name="Google Shape;758;p55"/>
          <p:cNvGraphicFramePr/>
          <p:nvPr/>
        </p:nvGraphicFramePr>
        <p:xfrm>
          <a:off x="143288" y="311750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70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250">
                <a:tc rowSpan="5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Expediente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Buscar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63" name="Google Shape;163;p1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p19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l="21056" r="26681"/>
          <a:stretch/>
        </p:blipFill>
        <p:spPr>
          <a:xfrm rot="5400000">
            <a:off x="4533892" y="1759950"/>
            <a:ext cx="2688015" cy="289210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 l="16254" r="12185"/>
          <a:stretch/>
        </p:blipFill>
        <p:spPr>
          <a:xfrm rot="5400000">
            <a:off x="653243" y="2080552"/>
            <a:ext cx="2862606" cy="22492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80" name="Google Shape;180;p19"/>
          <p:cNvSpPr/>
          <p:nvPr/>
        </p:nvSpPr>
        <p:spPr>
          <a:xfrm rot="10800000">
            <a:off x="3768616" y="2886613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84666" y="1325719"/>
            <a:ext cx="7494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HISTORIA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64" name="Google Shape;764;p5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graphicFrame>
        <p:nvGraphicFramePr>
          <p:cNvPr id="765" name="Google Shape;765;p56"/>
          <p:cNvGraphicFramePr/>
          <p:nvPr/>
        </p:nvGraphicFramePr>
        <p:xfrm>
          <a:off x="140330" y="1409430"/>
          <a:ext cx="6866400" cy="14917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1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Gestiones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Acciones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Actores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Derivador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Veterinario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Recepcionista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Administrador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0"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Acta de Recepción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Crear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Modificar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6" name="Google Shape;766;p56"/>
          <p:cNvGraphicFramePr/>
          <p:nvPr/>
        </p:nvGraphicFramePr>
        <p:xfrm>
          <a:off x="140330" y="3077429"/>
          <a:ext cx="6866400" cy="164725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94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Gestiones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Acciones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Actores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Derivador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Veterinario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Recepcionista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Administrador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50"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Historia Clínica 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Crear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Modificar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72" name="Google Shape;772;p5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graphicFrame>
        <p:nvGraphicFramePr>
          <p:cNvPr id="773" name="Google Shape;773;p57"/>
          <p:cNvGraphicFramePr/>
          <p:nvPr/>
        </p:nvGraphicFramePr>
        <p:xfrm>
          <a:off x="220052" y="140195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71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75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Ficha de Translocación de Fauna Silvestre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3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4" name="Google Shape;774;p57"/>
          <p:cNvGraphicFramePr/>
          <p:nvPr/>
        </p:nvGraphicFramePr>
        <p:xfrm>
          <a:off x="4095675" y="140195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7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7875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275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Acta de Derivación Fauna Silvestre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5" name="Google Shape;775;p57"/>
          <p:cNvGraphicFramePr/>
          <p:nvPr/>
        </p:nvGraphicFramePr>
        <p:xfrm>
          <a:off x="220052" y="3431581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8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Gestiones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Acciones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Actores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Derivador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Veterinario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Recepcionista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Administrador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50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Ficha de Deceso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Crear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Ver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Modificar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Eliminar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FUNCIONALES</a:t>
            </a:r>
            <a:endParaRPr/>
          </a:p>
        </p:txBody>
      </p:sp>
      <p:sp>
        <p:nvSpPr>
          <p:cNvPr id="781" name="Google Shape;781;p5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graphicFrame>
        <p:nvGraphicFramePr>
          <p:cNvPr id="782" name="Google Shape;782;p58"/>
          <p:cNvGraphicFramePr/>
          <p:nvPr/>
        </p:nvGraphicFramePr>
        <p:xfrm>
          <a:off x="170121" y="147792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8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3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Código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Requisito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Descripción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RF0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Aplicación Multiplataforma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Contará con software el cual será posible ejecutar en escritorio, móvil y web.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RF1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Iniciar Sesión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 usuario operador podrá ingresar al sistema luego de proporcionar el nombre del usuario y la contraseña.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RF2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Usuarios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 sistema podrá listar, buscar, crear, modificar, ver y eliminar usuarios con roles asignado.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RF3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Expedientes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buscar, modificar, ver y eliminar los expedientes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RF4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Acta de Recepción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 y modificar el Acta de Recepción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FUNCIONALES</a:t>
            </a:r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graphicFrame>
        <p:nvGraphicFramePr>
          <p:cNvPr id="789" name="Google Shape;789;p59"/>
          <p:cNvGraphicFramePr/>
          <p:nvPr/>
        </p:nvGraphicFramePr>
        <p:xfrm>
          <a:off x="160012" y="147116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81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RF5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Historia Clínica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 y modificar la Historia Clínica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RF6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Ficha de Translocación de Fauna Silvestre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la Ficha de Translocación de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RF7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Acta de Derivación.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el Acta de Derivación.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RF8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Ficha de Deceso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la Ficha de Deceso.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RF7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Importación de Datos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Importación de data desde archivos externos.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RF8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Exportación de Datos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Exportación de data a archivos externos.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NO FUNCIONALES</a:t>
            </a:r>
            <a:endParaRPr/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graphicFrame>
        <p:nvGraphicFramePr>
          <p:cNvPr id="796" name="Google Shape;796;p60"/>
          <p:cNvGraphicFramePr/>
          <p:nvPr/>
        </p:nvGraphicFramePr>
        <p:xfrm>
          <a:off x="139701" y="1453919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6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Código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Requisitos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Descripción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RNF0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Datos Necesarios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En caso de presentarse alguna excepción el sistema debe mostrar un mensaje de error que muestra la descripción del evento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Confirmar guardar cambios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Siempre debe pedir confirmación el usuario antes de guardar los cambios en el sistema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RNF2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Tiempo de respuesta aceptable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Para el ingreso al sistema el tiempo que tarde sea menor a 10 segundos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RNF3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Facilidad de uso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será fácil uso, intuitivo y sencillo para los usuarios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RNF4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Seguridad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Se garantizará la seguridad haciendo uso de nombres de usuario y contraseña que definan los diferentes roles de cada uno de los usuarios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RNF5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Interfaz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tener una interfaz gráfica amigable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NO FUNCIONALES</a:t>
            </a:r>
            <a:endParaRPr/>
          </a:p>
        </p:txBody>
      </p:sp>
      <p:sp>
        <p:nvSpPr>
          <p:cNvPr id="802" name="Google Shape;802;p6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graphicFrame>
        <p:nvGraphicFramePr>
          <p:cNvPr id="803" name="Google Shape;803;p61"/>
          <p:cNvGraphicFramePr/>
          <p:nvPr/>
        </p:nvGraphicFramePr>
        <p:xfrm>
          <a:off x="152401" y="1428519"/>
          <a:ext cx="7974100" cy="2988817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6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RNF6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Multiplataforma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adaptarse a cualquier sistema operativo y servidor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RNF7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Lenguaje de programación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software se desarrollará en el lenguaje de programación creado por Google, Dart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RNF8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Base de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Los datos van a ser almacenados en una base de datos MySQL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RNF9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Entrada de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no deberá tener problema con el trabajo al utilizar los distintos periféricos de entradas.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RNF10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Tiempo Online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La aplicación deberá permanecer activa las 24 horas del día y los siete días de la semana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RNF11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Integridad de los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poseer una validación para los distintos formularios que se encuentren dentro de la aplicación 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RNF6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Multiplataforma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adaptarse a cualquier sistema operativo y servidor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DIAGRAMAS DE LOS CASOS DE USO</a:t>
            </a:r>
            <a:endParaRPr/>
          </a:p>
        </p:txBody>
      </p:sp>
      <p:sp>
        <p:nvSpPr>
          <p:cNvPr id="809" name="Google Shape;809;p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pic>
        <p:nvPicPr>
          <p:cNvPr id="810" name="Google Shape;81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00" y="1346201"/>
            <a:ext cx="2768600" cy="36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3475" y="1498600"/>
            <a:ext cx="4164013" cy="290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DIAGRAMAS DE SECUENCIAS</a:t>
            </a:r>
            <a:endParaRPr/>
          </a:p>
        </p:txBody>
      </p:sp>
      <p:sp>
        <p:nvSpPr>
          <p:cNvPr id="817" name="Google Shape;817;p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pic>
        <p:nvPicPr>
          <p:cNvPr id="818" name="Google Shape;81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476" y="1468542"/>
            <a:ext cx="3804776" cy="316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7274" y="1468541"/>
            <a:ext cx="2954125" cy="316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DEL SISTEMA: DIAGRAMA DE CLASES</a:t>
            </a:r>
            <a:endParaRPr/>
          </a:p>
        </p:txBody>
      </p:sp>
      <p:sp>
        <p:nvSpPr>
          <p:cNvPr id="825" name="Google Shape;825;p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pic>
        <p:nvPicPr>
          <p:cNvPr id="826" name="Google Shape;82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0055" y="1437640"/>
            <a:ext cx="3954145" cy="331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 BASE DE DATO CONCEPTUAL</a:t>
            </a:r>
            <a:endParaRPr/>
          </a:p>
        </p:txBody>
      </p:sp>
      <p:sp>
        <p:nvSpPr>
          <p:cNvPr id="832" name="Google Shape;832;p6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pic>
        <p:nvPicPr>
          <p:cNvPr id="833" name="Google Shape;83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743" y="1476782"/>
            <a:ext cx="4435157" cy="348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pSp>
        <p:nvGrpSpPr>
          <p:cNvPr id="188" name="Google Shape;188;p2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89" name="Google Shape;189;p2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3" name="Google Shape;203;p25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l="24005" r="29278"/>
          <a:stretch/>
        </p:blipFill>
        <p:spPr>
          <a:xfrm rot="5400000">
            <a:off x="470191" y="1511987"/>
            <a:ext cx="2818405" cy="339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3694941" y="1776792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694941" y="2993201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3728313" y="4087164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3694941" y="1722902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Derivación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861802" y="2961353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Translocación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3634871" y="4036516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Deceso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627757" y="1453718"/>
            <a:ext cx="25032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 FINALES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5" descr="Carlos Rezniceck: “Comprobamos que se puede vivir de cuidar la naturaleza y  el turismo” | EL DEBER"/>
          <p:cNvPicPr preferRelativeResize="0"/>
          <p:nvPr/>
        </p:nvPicPr>
        <p:blipFill rotWithShape="1">
          <a:blip r:embed="rId5">
            <a:alphaModFix/>
          </a:blip>
          <a:srcRect t="5801" b="8028"/>
          <a:stretch/>
        </p:blipFill>
        <p:spPr>
          <a:xfrm>
            <a:off x="5805185" y="1269117"/>
            <a:ext cx="1924339" cy="109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 descr="Biocentro Guembé - Bellezas Latinoamericanas Santa Cruz de La Sier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5185" y="2658915"/>
            <a:ext cx="1869924" cy="100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 descr="Aparece un jabalí muerto en una cuneta asturian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05185" y="3720289"/>
            <a:ext cx="1806649" cy="101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 BASE DE DATOS FÍSICO</a:t>
            </a:r>
            <a:endParaRPr/>
          </a:p>
        </p:txBody>
      </p:sp>
      <p:sp>
        <p:nvSpPr>
          <p:cNvPr id="839" name="Google Shape;839;p6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pic>
        <p:nvPicPr>
          <p:cNvPr id="840" name="Google Shape;84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395" y="1569233"/>
            <a:ext cx="3126105" cy="338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5" name="Google Shape;845;p8"/>
          <p:cNvGraphicFramePr/>
          <p:nvPr/>
        </p:nvGraphicFramePr>
        <p:xfrm>
          <a:off x="1080807" y="1874925"/>
          <a:ext cx="6096000" cy="2222600"/>
        </p:xfrm>
        <a:graphic>
          <a:graphicData uri="http://schemas.openxmlformats.org/drawingml/2006/table">
            <a:tbl>
              <a:tblPr firstRow="1" bandRow="1">
                <a:noFill/>
                <a:tableStyleId>{F30210E9-4EE5-4E76-AE22-89F419F7902F}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Gestor de Base de Datos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Lenguaje de programación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6" name="Google Shape;846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HERRAMIENTAS DE DESARROLLO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7" name="Google Shape;847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  <p:grpSp>
        <p:nvGrpSpPr>
          <p:cNvPr id="848" name="Google Shape;848;p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49" name="Google Shape;849;p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3" name="Google Shape;863;p8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4" name="Google Shape;864;p8"/>
          <p:cNvPicPr preferRelativeResize="0"/>
          <p:nvPr/>
        </p:nvPicPr>
        <p:blipFill rotWithShape="1">
          <a:blip r:embed="rId4"/>
          <a:srcRect t="22497" b="19086"/>
          <a:stretch/>
        </p:blipFill>
        <p:spPr>
          <a:xfrm>
            <a:off x="4598402" y="2293712"/>
            <a:ext cx="2094614" cy="69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" descr="MySQL SELECT: Realizar consultas a una base de dat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7406" y="2498134"/>
            <a:ext cx="1920887" cy="118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8191" y="3323992"/>
            <a:ext cx="1281772" cy="69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IMPLEMENTACIÓN DEL SISTEMA</a:t>
            </a:r>
            <a:endParaRPr/>
          </a:p>
        </p:txBody>
      </p:sp>
      <p:sp>
        <p:nvSpPr>
          <p:cNvPr id="872" name="Google Shape;872;p6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3BA677-7EC6-4417-B3CC-A265C529A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573" y="1509823"/>
            <a:ext cx="1656929" cy="343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CE70A7-D1DB-476C-91AF-78CC983208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5746" y="1509823"/>
            <a:ext cx="1656929" cy="343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IMPLEMENTACIÓN DEL SISTEMA</a:t>
            </a:r>
            <a:endParaRPr/>
          </a:p>
        </p:txBody>
      </p:sp>
      <p:sp>
        <p:nvSpPr>
          <p:cNvPr id="882" name="Google Shape;882;p6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DBD1C6-171D-4B8E-A9A7-7F3B2ABC02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06" y="1502905"/>
            <a:ext cx="4125247" cy="266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3B61BC-4D7C-4486-9A77-F936D384DC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593" y="1871330"/>
            <a:ext cx="4036314" cy="198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13AD1-A067-484E-800D-CC3EBED4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PRUEBAS DEL SISTEMA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CAC263-E746-4383-8C90-7CA117B558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64</a:t>
            </a:fld>
            <a:endParaRPr lang="en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3E295C-D26A-4FBC-84B3-6A4ADC50BFF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0" r="-359"/>
          <a:stretch/>
        </p:blipFill>
        <p:spPr bwMode="auto">
          <a:xfrm>
            <a:off x="212763" y="1446028"/>
            <a:ext cx="4135953" cy="27006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089D4-565D-45C8-ACCE-A198C5DE542C}"/>
              </a:ext>
            </a:extLst>
          </p:cNvPr>
          <p:cNvPicPr/>
          <p:nvPr/>
        </p:nvPicPr>
        <p:blipFill rotWithShape="1">
          <a:blip r:embed="rId3"/>
          <a:srcRect t="6159"/>
          <a:stretch/>
        </p:blipFill>
        <p:spPr bwMode="auto">
          <a:xfrm>
            <a:off x="4455042" y="1350334"/>
            <a:ext cx="4274725" cy="3027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43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sp>
        <p:nvSpPr>
          <p:cNvPr id="890" name="Google Shape;890;p9"/>
          <p:cNvSpPr txBox="1">
            <a:spLocks noGrp="1"/>
          </p:cNvSpPr>
          <p:nvPr>
            <p:ph type="ctrTitle" idx="4294967295"/>
          </p:nvPr>
        </p:nvSpPr>
        <p:spPr>
          <a:xfrm>
            <a:off x="1274762" y="2470469"/>
            <a:ext cx="6594475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GRACIAS!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892" name="Google Shape;892;p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22" name="Google Shape;222;p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" name="Google Shape;236;p20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30700"/>
          <a:stretch/>
        </p:blipFill>
        <p:spPr>
          <a:xfrm>
            <a:off x="7813072" y="71236"/>
            <a:ext cx="1184625" cy="8209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3813592" y="3120703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84666" y="1325719"/>
            <a:ext cx="749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ACTA DE DERIVACIÓN FAUNA SILVESTRE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 l="10251" r="7632"/>
          <a:stretch/>
        </p:blipFill>
        <p:spPr>
          <a:xfrm rot="5400000">
            <a:off x="795493" y="2285740"/>
            <a:ext cx="2888929" cy="21158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40" name="Google Shape;240;p20" descr="Jaguar | Santa cruz de la sierra, Zoologico, Jagu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7206" y="1861954"/>
            <a:ext cx="2838055" cy="283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8" name="Google Shape;248;p2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21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752015" y="2953405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4">
            <a:alphaModFix/>
          </a:blip>
          <a:srcRect t="535" r="21033"/>
          <a:stretch/>
        </p:blipFill>
        <p:spPr>
          <a:xfrm>
            <a:off x="4433777" y="1862768"/>
            <a:ext cx="3518679" cy="274124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5">
            <a:alphaModFix/>
          </a:blip>
          <a:srcRect l="4540" r="5268"/>
          <a:stretch/>
        </p:blipFill>
        <p:spPr>
          <a:xfrm rot="5400000">
            <a:off x="457130" y="2341303"/>
            <a:ext cx="3010638" cy="20535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266" name="Google Shape;266;p21"/>
          <p:cNvSpPr/>
          <p:nvPr/>
        </p:nvSpPr>
        <p:spPr>
          <a:xfrm>
            <a:off x="679479" y="1334065"/>
            <a:ext cx="77850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FICHA DE TRANSLOCACIÓN DE FAUNA SILVESTRE</a:t>
            </a: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74" name="Google Shape;274;p2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2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9" name="Google Shape;289;p22"/>
          <p:cNvSpPr/>
          <p:nvPr/>
        </p:nvSpPr>
        <p:spPr>
          <a:xfrm rot="10800000">
            <a:off x="3638692" y="2910006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4">
            <a:alphaModFix/>
          </a:blip>
          <a:srcRect l="14755" r="8645" b="6208"/>
          <a:stretch/>
        </p:blipFill>
        <p:spPr>
          <a:xfrm rot="5400000">
            <a:off x="518421" y="2324025"/>
            <a:ext cx="2942560" cy="22140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91" name="Google Shape;291;p22" descr="Mono muerto"/>
          <p:cNvPicPr preferRelativeResize="0"/>
          <p:nvPr/>
        </p:nvPicPr>
        <p:blipFill rotWithShape="1">
          <a:blip r:embed="rId5">
            <a:alphaModFix/>
          </a:blip>
          <a:srcRect r="9898"/>
          <a:stretch/>
        </p:blipFill>
        <p:spPr>
          <a:xfrm>
            <a:off x="4572000" y="2023540"/>
            <a:ext cx="3689336" cy="219980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292" name="Google Shape;292;p22"/>
          <p:cNvSpPr/>
          <p:nvPr/>
        </p:nvSpPr>
        <p:spPr>
          <a:xfrm>
            <a:off x="529843" y="1343148"/>
            <a:ext cx="749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FICHA DE DECESO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2236</Words>
  <Application>Microsoft Office PowerPoint</Application>
  <PresentationFormat>Presentación en pantalla (16:9)</PresentationFormat>
  <Paragraphs>496</Paragraphs>
  <Slides>65</Slides>
  <Notes>64</Notes>
  <HiddenSlides>24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Roboto Condensed Light</vt:lpstr>
      <vt:lpstr>Overlock</vt:lpstr>
      <vt:lpstr>Arial</vt:lpstr>
      <vt:lpstr>Times New Roman</vt:lpstr>
      <vt:lpstr>Roboto Condensed</vt:lpstr>
      <vt:lpstr>Arvo</vt:lpstr>
      <vt:lpstr>Salerio template</vt:lpstr>
      <vt:lpstr>APLICACIÓN MULTIPLATAFORMA DE SEGUIMIENTO PARA LOS ANIMALES SILVESTRES DEL CENTRO DE EDUCACION AMBIENTAL DE LA GOBERNACIÓN</vt:lpstr>
      <vt:lpstr>INTRODUCCIÓN</vt:lpstr>
      <vt:lpstr>PLANTEAMIENTO DEL PROBLEMA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FORMULACIÓN DEL PROBLEMA</vt:lpstr>
      <vt:lpstr>OBJETIVOS</vt:lpstr>
      <vt:lpstr>JUSTIFICACION</vt:lpstr>
      <vt:lpstr>METODOLOGÍA</vt:lpstr>
      <vt:lpstr>MARCO TEÓRICO REFERENCIAL</vt:lpstr>
      <vt:lpstr>MARCO TEÓRICO CONCEPTUAL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PROPUESTA DE INNOVACIÓN O SOLUCIÓN DE PROBLEMA </vt:lpstr>
      <vt:lpstr>PROPUESTA DE INNOVACIÓN O SOLUCIÓN DE PROBLEMA </vt:lpstr>
      <vt:lpstr>PROPUESTA DE INNOVACIÓN O SOLUCIÓN DE PROBLEMA </vt:lpstr>
      <vt:lpstr>CRONOGRAMA DE ACTIVIDADES</vt:lpstr>
      <vt:lpstr>LISTADO DE NECESIDADES Y CARACTERÍSTICAS</vt:lpstr>
      <vt:lpstr>LISTADO DE NECESIDADES Y CARACTERÍSTICAS</vt:lpstr>
      <vt:lpstr>ALCANCE DEL SISTEMA (ENTRADA, PROCESO Y SALIDA)</vt:lpstr>
      <vt:lpstr>IDENTIFICACIÓN Y DESCRIPCIÓN GENERAL DE LOS ACTORES</vt:lpstr>
      <vt:lpstr>TABLA GENERAL PARA CASOS DE USO</vt:lpstr>
      <vt:lpstr>TABLA GENERAL PARA CASOS DE USO</vt:lpstr>
      <vt:lpstr>TABLA GENERAL PARA CASOS DE USO</vt:lpstr>
      <vt:lpstr>REQUISITOS FUNCIONALES</vt:lpstr>
      <vt:lpstr>REQUISITOS FUNCIONALES</vt:lpstr>
      <vt:lpstr>REQUISITOS NO FUNCIONALES</vt:lpstr>
      <vt:lpstr>REQUISITOS NO FUNCIONALES</vt:lpstr>
      <vt:lpstr>DIAGRAMAS DE LOS CASOS DE USO</vt:lpstr>
      <vt:lpstr>DIAGRAMAS DE SECUENCIAS</vt:lpstr>
      <vt:lpstr>DISEÑO DEL SISTEMA: DIAGRAMA DE CLASES</vt:lpstr>
      <vt:lpstr>DISEÑO DE BASE DE DATO CONCEPTUAL</vt:lpstr>
      <vt:lpstr>DISEÑO DE BASE DE DATOS FÍSICO</vt:lpstr>
      <vt:lpstr>HERRAMIENTAS DE DESARROLLO</vt:lpstr>
      <vt:lpstr>IMPLEMENTACIÓN DEL SISTEMA</vt:lpstr>
      <vt:lpstr>IMPLEMENTACIÓN DEL SISTEMA</vt:lpstr>
      <vt:lpstr>PRUEBAS DEL SISTEMA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MULTIPLATAFORMA DE SEGUIMIENTO PARA LOS ANIMALES SILVESTRES DEL CENTRO DE EDUCACION AMBIENTAL DE LA GOBERNACIÓN</dc:title>
  <cp:lastModifiedBy>Ludwing Armijo Saavedra</cp:lastModifiedBy>
  <cp:revision>3</cp:revision>
  <dcterms:modified xsi:type="dcterms:W3CDTF">2022-08-19T17:34:19Z</dcterms:modified>
</cp:coreProperties>
</file>